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verTx">
  <p:cSld name="Title, Content over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457200" y="1203479"/>
            <a:ext cx="8229239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1" name="Shape 51"/>
          <p:cNvSpPr txBox="1"/>
          <p:nvPr>
            <p:ph idx="2" type="body"/>
          </p:nvPr>
        </p:nvSpPr>
        <p:spPr>
          <a:xfrm>
            <a:off x="457200" y="2761919"/>
            <a:ext cx="8229239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fourObj">
  <p:cSld name="Title, 4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457200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6" name="Shape 56"/>
          <p:cNvSpPr txBox="1"/>
          <p:nvPr>
            <p:ph idx="2" type="body"/>
          </p:nvPr>
        </p:nvSpPr>
        <p:spPr>
          <a:xfrm>
            <a:off x="4674239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7" name="Shape 57"/>
          <p:cNvSpPr txBox="1"/>
          <p:nvPr>
            <p:ph idx="3" type="body"/>
          </p:nvPr>
        </p:nvSpPr>
        <p:spPr>
          <a:xfrm>
            <a:off x="4674239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8" name="Shape 58"/>
          <p:cNvSpPr txBox="1"/>
          <p:nvPr>
            <p:ph idx="4" type="body"/>
          </p:nvPr>
        </p:nvSpPr>
        <p:spPr>
          <a:xfrm>
            <a:off x="457200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6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pic>
        <p:nvPicPr>
          <p:cNvPr id="64" name="Shape 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59" y="1203479"/>
            <a:ext cx="3738599" cy="298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59" y="1203479"/>
            <a:ext cx="3738599" cy="298295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Font typeface="Lato"/>
              <a:buNone/>
              <a:defRPr b="0" i="0" sz="1800" u="none" cap="none" strike="noStrike"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Font typeface="Lato"/>
              <a:buNone/>
              <a:defRPr b="0" i="0" sz="1800" u="none" cap="none" strike="noStrike"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Font typeface="Lato"/>
              <a:buNone/>
              <a:defRPr b="0" i="0" sz="1800" u="none" cap="none" strike="noStrike"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Font typeface="Lato"/>
              <a:buNone/>
              <a:defRPr b="0" i="0" sz="1800" u="none" cap="none" strike="noStrike"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Font typeface="Lato"/>
              <a:buNone/>
              <a:defRPr b="0" i="0" sz="1800" u="none" cap="none" strike="noStrike"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Font typeface="Lato"/>
              <a:buNone/>
              <a:defRPr b="0" i="0" sz="1800" u="none" cap="none" strike="noStrike"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Font typeface="Lato"/>
              <a:buNone/>
              <a:defRPr b="0" i="0" sz="1800" u="none" cap="none" strike="noStrike"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Font typeface="Lato"/>
              <a:buNone/>
              <a:defRPr b="0" i="0" sz="1800" u="none" cap="none" strike="noStrike"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Font typeface="Lato"/>
              <a:buNone/>
              <a:defRPr b="0" i="0" sz="1800" u="none" cap="none" strike="noStrike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3281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Slid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0" name="Shape 80"/>
          <p:cNvSpPr txBox="1"/>
          <p:nvPr>
            <p:ph idx="1" type="subTitle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,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itle, 2 Conte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457200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9" name="Shape 89"/>
          <p:cNvSpPr txBox="1"/>
          <p:nvPr>
            <p:ph idx="2" type="body"/>
          </p:nvPr>
        </p:nvSpPr>
        <p:spPr>
          <a:xfrm>
            <a:off x="4674239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nly">
  <p:cSld name="Centered 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subTitle"/>
          </p:nvPr>
        </p:nvSpPr>
        <p:spPr>
          <a:xfrm>
            <a:off x="311760" y="292680"/>
            <a:ext cx="8520119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AndObj">
  <p:cSld name="Title, 2 Content and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457200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57200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8" name="Shape 98"/>
          <p:cNvSpPr txBox="1"/>
          <p:nvPr>
            <p:ph idx="3" type="body"/>
          </p:nvPr>
        </p:nvSpPr>
        <p:spPr>
          <a:xfrm>
            <a:off x="4674239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AndTwoObj">
  <p:cSld name="Title Content and 2 Conte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457200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4674239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4" name="Shape 104"/>
          <p:cNvSpPr txBox="1"/>
          <p:nvPr>
            <p:ph idx="3" type="body"/>
          </p:nvPr>
        </p:nvSpPr>
        <p:spPr>
          <a:xfrm>
            <a:off x="4674239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OverTx">
  <p:cSld name="Title, 2 Content over Conte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457200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9" name="Shape 109"/>
          <p:cNvSpPr txBox="1"/>
          <p:nvPr>
            <p:ph idx="2" type="body"/>
          </p:nvPr>
        </p:nvSpPr>
        <p:spPr>
          <a:xfrm>
            <a:off x="4674239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0" name="Shape 110"/>
          <p:cNvSpPr txBox="1"/>
          <p:nvPr>
            <p:ph idx="3" type="body"/>
          </p:nvPr>
        </p:nvSpPr>
        <p:spPr>
          <a:xfrm>
            <a:off x="457200" y="2761919"/>
            <a:ext cx="8229239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verTx">
  <p:cSld name="Title, Content over Conte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457200" y="1203479"/>
            <a:ext cx="8229239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5" name="Shape 115"/>
          <p:cNvSpPr txBox="1"/>
          <p:nvPr>
            <p:ph idx="2" type="body"/>
          </p:nvPr>
        </p:nvSpPr>
        <p:spPr>
          <a:xfrm>
            <a:off x="457200" y="2761919"/>
            <a:ext cx="8229239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fourObj">
  <p:cSld name="Title, 4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57200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0" name="Shape 120"/>
          <p:cNvSpPr txBox="1"/>
          <p:nvPr>
            <p:ph idx="2" type="body"/>
          </p:nvPr>
        </p:nvSpPr>
        <p:spPr>
          <a:xfrm>
            <a:off x="4674239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1" name="Shape 121"/>
          <p:cNvSpPr txBox="1"/>
          <p:nvPr>
            <p:ph idx="3" type="body"/>
          </p:nvPr>
        </p:nvSpPr>
        <p:spPr>
          <a:xfrm>
            <a:off x="4674239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2" name="Shape 122"/>
          <p:cNvSpPr txBox="1"/>
          <p:nvPr>
            <p:ph idx="4" type="body"/>
          </p:nvPr>
        </p:nvSpPr>
        <p:spPr>
          <a:xfrm>
            <a:off x="457200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6 Conten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7" name="Shape 127"/>
          <p:cNvSpPr txBox="1"/>
          <p:nvPr>
            <p:ph idx="2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59" y="1203479"/>
            <a:ext cx="3738599" cy="298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59" y="1203479"/>
            <a:ext cx="3738599" cy="298295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,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itle, 2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4674239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nly">
  <p:cSld name="Centered 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" type="subTitle"/>
          </p:nvPr>
        </p:nvSpPr>
        <p:spPr>
          <a:xfrm>
            <a:off x="311760" y="292680"/>
            <a:ext cx="8520119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AndObj">
  <p:cSld name="Title, 2 Content and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57200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4" name="Shape 34"/>
          <p:cNvSpPr txBox="1"/>
          <p:nvPr>
            <p:ph idx="3" type="body"/>
          </p:nvPr>
        </p:nvSpPr>
        <p:spPr>
          <a:xfrm>
            <a:off x="4674239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AndTwoObj">
  <p:cSld name="Title Content and 2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457200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674239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4674239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OverTx">
  <p:cSld name="Title, 2 Content over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457200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4674239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6" name="Shape 46"/>
          <p:cNvSpPr txBox="1"/>
          <p:nvPr>
            <p:ph idx="3" type="body"/>
          </p:nvPr>
        </p:nvSpPr>
        <p:spPr>
          <a:xfrm>
            <a:off x="457200" y="2761919"/>
            <a:ext cx="8229239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-IT" sz="1300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02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60" y="744479"/>
            <a:ext cx="8520119" cy="205235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it-I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4776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it-I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70" name="Shape 7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20" y="76320"/>
            <a:ext cx="493559" cy="46367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/>
          <p:nvPr/>
        </p:nvSpPr>
        <p:spPr>
          <a:xfrm rot="10800000">
            <a:off x="8661959" y="4956840"/>
            <a:ext cx="8672040" cy="35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</a:path>
            </a:pathLst>
          </a:custGeom>
          <a:noFill/>
          <a:ln cap="flat" cmpd="sng" w="38150">
            <a:solidFill>
              <a:srgbClr val="F0111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01.png"/><Relationship Id="rId10" Type="http://schemas.openxmlformats.org/officeDocument/2006/relationships/image" Target="../media/image0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04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youtube.com/v/NiPKI_QGPRc" TargetMode="External"/><Relationship Id="rId4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png"/><Relationship Id="rId4" Type="http://schemas.openxmlformats.org/officeDocument/2006/relationships/image" Target="../media/image21.png"/><Relationship Id="rId5" Type="http://schemas.openxmlformats.org/officeDocument/2006/relationships/image" Target="../media/image0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Relationship Id="rId4" Type="http://schemas.openxmlformats.org/officeDocument/2006/relationships/image" Target="../media/image06.png"/><Relationship Id="rId5" Type="http://schemas.openxmlformats.org/officeDocument/2006/relationships/image" Target="../media/image04.png"/><Relationship Id="rId6" Type="http://schemas.openxmlformats.org/officeDocument/2006/relationships/image" Target="../media/image0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0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/>
        </p:nvSpPr>
        <p:spPr>
          <a:xfrm>
            <a:off x="3945960" y="1199520"/>
            <a:ext cx="4816799" cy="1128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it-IT" sz="52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Pan.da’s Panini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4130280" y="2575440"/>
            <a:ext cx="4556519" cy="10472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it-IT" sz="24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Little sandwich shop willing to adopt new technologies</a:t>
            </a:r>
          </a:p>
        </p:txBody>
      </p:sp>
      <p:pic>
        <p:nvPicPr>
          <p:cNvPr descr="pandas-02.png" id="137" name="Shape 137"/>
          <p:cNvPicPr preferRelativeResize="0"/>
          <p:nvPr/>
        </p:nvPicPr>
        <p:blipFill rotWithShape="1">
          <a:blip r:embed="rId3">
            <a:alphaModFix/>
          </a:blip>
          <a:srcRect b="16774" l="3873" r="0" t="20070"/>
          <a:stretch/>
        </p:blipFill>
        <p:spPr>
          <a:xfrm rot="-958915">
            <a:off x="433862" y="995388"/>
            <a:ext cx="3167425" cy="294362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4206600" y="2248919"/>
            <a:ext cx="4309200" cy="35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</a:path>
            </a:pathLst>
          </a:custGeom>
          <a:noFill/>
          <a:ln cap="flat" cmpd="sng" w="38150">
            <a:solidFill>
              <a:srgbClr val="F0111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-IT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/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it-IT" sz="2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The current order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0" y="2736000"/>
            <a:ext cx="24371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Choose the size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2746800" y="2772000"/>
            <a:ext cx="2437199" cy="303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Choose the ingredients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5148000" y="2772000"/>
            <a:ext cx="2437199" cy="3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Choose the sauces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7776000" y="2736000"/>
            <a:ext cx="1141200" cy="50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it-IT" sz="1600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ORDER</a:t>
            </a: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000" y="2052359"/>
            <a:ext cx="573479" cy="58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479" y="1908000"/>
            <a:ext cx="723600" cy="73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00" y="2152800"/>
            <a:ext cx="431999" cy="51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3080" y="1872000"/>
            <a:ext cx="646919" cy="646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0000" y="1944000"/>
            <a:ext cx="57600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7080" y="1944000"/>
            <a:ext cx="574920" cy="57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12000" y="1908000"/>
            <a:ext cx="684000" cy="6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/>
          <p:nvPr/>
        </p:nvSpPr>
        <p:spPr>
          <a:xfrm>
            <a:off x="2412000" y="2844000"/>
            <a:ext cx="503999" cy="144000"/>
          </a:xfrm>
          <a:custGeom>
            <a:pathLst>
              <a:path extrusionOk="0" h="120000" w="120000">
                <a:moveTo>
                  <a:pt x="0" y="29850"/>
                </a:moveTo>
                <a:lnTo>
                  <a:pt x="89935" y="29850"/>
                </a:lnTo>
                <a:lnTo>
                  <a:pt x="89935" y="0"/>
                </a:lnTo>
                <a:lnTo>
                  <a:pt x="119914" y="59701"/>
                </a:lnTo>
                <a:lnTo>
                  <a:pt x="89935" y="119701"/>
                </a:lnTo>
                <a:lnTo>
                  <a:pt x="89935" y="89552"/>
                </a:lnTo>
                <a:lnTo>
                  <a:pt x="0" y="89552"/>
                </a:lnTo>
                <a:lnTo>
                  <a:pt x="0" y="29850"/>
                </a:lnTo>
              </a:path>
            </a:pathLst>
          </a:custGeom>
          <a:solidFill>
            <a:srgbClr val="F01111"/>
          </a:solidFill>
          <a:ln>
            <a:noFill/>
          </a:ln>
        </p:spPr>
      </p:sp>
      <p:sp>
        <p:nvSpPr>
          <p:cNvPr id="239" name="Shape 239"/>
          <p:cNvSpPr/>
          <p:nvPr/>
        </p:nvSpPr>
        <p:spPr>
          <a:xfrm>
            <a:off x="5040000" y="2844000"/>
            <a:ext cx="503999" cy="144000"/>
          </a:xfrm>
          <a:custGeom>
            <a:pathLst>
              <a:path extrusionOk="0" h="120000" w="120000">
                <a:moveTo>
                  <a:pt x="0" y="29850"/>
                </a:moveTo>
                <a:lnTo>
                  <a:pt x="89935" y="29850"/>
                </a:lnTo>
                <a:lnTo>
                  <a:pt x="89935" y="0"/>
                </a:lnTo>
                <a:lnTo>
                  <a:pt x="119914" y="59701"/>
                </a:lnTo>
                <a:lnTo>
                  <a:pt x="89935" y="119701"/>
                </a:lnTo>
                <a:lnTo>
                  <a:pt x="89935" y="89552"/>
                </a:lnTo>
                <a:lnTo>
                  <a:pt x="0" y="89552"/>
                </a:lnTo>
                <a:lnTo>
                  <a:pt x="0" y="29850"/>
                </a:lnTo>
              </a:path>
            </a:pathLst>
          </a:custGeom>
          <a:solidFill>
            <a:srgbClr val="F01111"/>
          </a:solidFill>
          <a:ln>
            <a:noFill/>
          </a:ln>
        </p:spPr>
      </p:sp>
      <p:sp>
        <p:nvSpPr>
          <p:cNvPr id="240" name="Shape 240"/>
          <p:cNvSpPr/>
          <p:nvPr/>
        </p:nvSpPr>
        <p:spPr>
          <a:xfrm>
            <a:off x="7240200" y="2844000"/>
            <a:ext cx="504000" cy="144000"/>
          </a:xfrm>
          <a:custGeom>
            <a:pathLst>
              <a:path extrusionOk="0" h="120000" w="120000">
                <a:moveTo>
                  <a:pt x="0" y="29850"/>
                </a:moveTo>
                <a:lnTo>
                  <a:pt x="89935" y="29850"/>
                </a:lnTo>
                <a:lnTo>
                  <a:pt x="89935" y="0"/>
                </a:lnTo>
                <a:lnTo>
                  <a:pt x="119914" y="59701"/>
                </a:lnTo>
                <a:lnTo>
                  <a:pt x="89935" y="119701"/>
                </a:lnTo>
                <a:lnTo>
                  <a:pt x="89935" y="89552"/>
                </a:lnTo>
                <a:lnTo>
                  <a:pt x="0" y="89552"/>
                </a:lnTo>
                <a:lnTo>
                  <a:pt x="0" y="29850"/>
                </a:lnTo>
              </a:path>
            </a:pathLst>
          </a:custGeom>
          <a:solidFill>
            <a:srgbClr val="F01111"/>
          </a:solidFill>
          <a:ln>
            <a:noFill/>
          </a:ln>
        </p:spPr>
      </p:sp>
      <p:pic>
        <p:nvPicPr>
          <p:cNvPr id="241" name="Shape 2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00000" y="2052000"/>
            <a:ext cx="503999" cy="5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504000" y="3489839"/>
            <a:ext cx="8279999" cy="1284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it-IT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You can order in two different ways: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1" i="0" lang="it-IT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buClr>
                <a:srgbClr val="808080"/>
              </a:buClr>
              <a:buFont typeface="Lato"/>
              <a:buChar char="-"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Going directly to the shop and filling the sandwich form you can find on the desk.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buClr>
                <a:srgbClr val="808080"/>
              </a:buClr>
              <a:buFont typeface="Lato"/>
              <a:buChar char="-"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Using Whatsapp chat, sending a message with your choices, name and booking time.</a:t>
            </a:r>
          </a:p>
        </p:txBody>
      </p:sp>
      <p:sp>
        <p:nvSpPr>
          <p:cNvPr id="243" name="Shape 243"/>
          <p:cNvSpPr/>
          <p:nvPr/>
        </p:nvSpPr>
        <p:spPr>
          <a:xfrm>
            <a:off x="396000" y="292675"/>
            <a:ext cx="2016000" cy="1284600"/>
          </a:xfrm>
          <a:custGeom>
            <a:pathLst>
              <a:path extrusionOk="0" h="120000" w="120000">
                <a:moveTo>
                  <a:pt x="19921" y="33415"/>
                </a:moveTo>
                <a:cubicBezTo>
                  <a:pt x="9960" y="33415"/>
                  <a:pt x="0" y="40588"/>
                  <a:pt x="0" y="47798"/>
                </a:cubicBezTo>
                <a:lnTo>
                  <a:pt x="0" y="58576"/>
                </a:lnTo>
                <a:lnTo>
                  <a:pt x="0" y="69354"/>
                </a:lnTo>
                <a:lnTo>
                  <a:pt x="0" y="83989"/>
                </a:lnTo>
                <a:lnTo>
                  <a:pt x="0" y="94767"/>
                </a:lnTo>
                <a:lnTo>
                  <a:pt x="0" y="105545"/>
                </a:lnTo>
                <a:cubicBezTo>
                  <a:pt x="0" y="112754"/>
                  <a:pt x="9960" y="119963"/>
                  <a:pt x="19921" y="119963"/>
                </a:cubicBezTo>
                <a:lnTo>
                  <a:pt x="34873" y="119963"/>
                </a:lnTo>
                <a:lnTo>
                  <a:pt x="49803" y="119963"/>
                </a:lnTo>
                <a:lnTo>
                  <a:pt x="70153" y="119963"/>
                </a:lnTo>
                <a:lnTo>
                  <a:pt x="85083" y="119963"/>
                </a:lnTo>
                <a:lnTo>
                  <a:pt x="100035" y="119963"/>
                </a:lnTo>
                <a:cubicBezTo>
                  <a:pt x="109996" y="119963"/>
                  <a:pt x="119978" y="112754"/>
                  <a:pt x="119978" y="105545"/>
                </a:cubicBezTo>
                <a:lnTo>
                  <a:pt x="119978" y="94767"/>
                </a:lnTo>
                <a:lnTo>
                  <a:pt x="119978" y="83989"/>
                </a:lnTo>
                <a:lnTo>
                  <a:pt x="119978" y="69354"/>
                </a:lnTo>
                <a:lnTo>
                  <a:pt x="119978" y="58576"/>
                </a:lnTo>
                <a:lnTo>
                  <a:pt x="119978" y="47798"/>
                </a:lnTo>
                <a:cubicBezTo>
                  <a:pt x="119978" y="40588"/>
                  <a:pt x="109996" y="33415"/>
                  <a:pt x="100035" y="33415"/>
                </a:cubicBezTo>
                <a:lnTo>
                  <a:pt x="85083" y="33415"/>
                </a:lnTo>
                <a:lnTo>
                  <a:pt x="70153" y="33415"/>
                </a:lnTo>
                <a:lnTo>
                  <a:pt x="49803" y="33415"/>
                </a:lnTo>
                <a:lnTo>
                  <a:pt x="13173" y="0"/>
                </a:lnTo>
                <a:lnTo>
                  <a:pt x="19921" y="33415"/>
                </a:lnTo>
              </a:path>
            </a:pathLst>
          </a:custGeom>
          <a:noFill/>
          <a:ln cap="flat" cmpd="sng" w="19075">
            <a:solidFill>
              <a:srgbClr val="000000"/>
            </a:solidFill>
            <a:prstDash val="dash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 txBox="1"/>
          <p:nvPr/>
        </p:nvSpPr>
        <p:spPr>
          <a:xfrm>
            <a:off x="396000" y="673749"/>
            <a:ext cx="20160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it-IT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it-IT" sz="1200">
                <a:latin typeface="Lato"/>
                <a:ea typeface="Lato"/>
                <a:cs typeface="Lato"/>
                <a:sym typeface="Lato"/>
              </a:rPr>
              <a:t>Hey</a:t>
            </a:r>
            <a:r>
              <a:rPr b="0" i="0" lang="it-IT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Panda! </a:t>
            </a:r>
            <a:r>
              <a:rPr lang="it-IT" sz="1200">
                <a:latin typeface="Lato"/>
                <a:ea typeface="Lato"/>
                <a:cs typeface="Lato"/>
                <a:sym typeface="Lato"/>
              </a:rPr>
              <a:t>I’d like a 4€, crunchy and hot sandwich.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it-IT" sz="1200">
                <a:latin typeface="Lato"/>
                <a:ea typeface="Lato"/>
                <a:cs typeface="Lato"/>
                <a:sym typeface="Lato"/>
              </a:rPr>
              <a:t>Ingredients: 15, 27 and 13.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it-IT" sz="1200">
                <a:latin typeface="Lato"/>
                <a:ea typeface="Lato"/>
                <a:cs typeface="Lato"/>
                <a:sym typeface="Lato"/>
              </a:rPr>
              <a:t>Sauces: 2 and 3. For 12:30.</a:t>
            </a:r>
          </a:p>
        </p:txBody>
      </p:sp>
      <p:sp>
        <p:nvSpPr>
          <p:cNvPr id="245" name="Shape 245"/>
          <p:cNvSpPr txBox="1"/>
          <p:nvPr>
            <p:ph idx="12" type="sldNum"/>
          </p:nvPr>
        </p:nvSpPr>
        <p:spPr>
          <a:xfrm>
            <a:off x="83281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-IT"/>
              <a:t>‹#›</a:t>
            </a:fld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11760" y="29268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it-IT" sz="2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The new order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1411802" y="3418145"/>
            <a:ext cx="1772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lang="it-IT" sz="1200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Choose the size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3432054" y="3418157"/>
            <a:ext cx="17727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lang="it-IT" sz="1200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Choose the ingredients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5368015" y="3339800"/>
            <a:ext cx="13563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lang="it-IT" sz="1200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Choose the sauces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6887571" y="3395308"/>
            <a:ext cx="8883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it-IT" sz="1200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Order</a:t>
            </a:r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0169" y="2843620"/>
            <a:ext cx="417000" cy="428100"/>
          </a:xfrm>
          <a:prstGeom prst="rect">
            <a:avLst/>
          </a:prstGeom>
          <a:noFill/>
          <a:ln cap="flat" cmpd="sng" w="9525">
            <a:solidFill>
              <a:srgbClr val="F01111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9612" y="2738631"/>
            <a:ext cx="526200" cy="533100"/>
          </a:xfrm>
          <a:prstGeom prst="rect">
            <a:avLst/>
          </a:prstGeom>
          <a:noFill/>
          <a:ln cap="flat" cmpd="sng" w="9525">
            <a:solidFill>
              <a:srgbClr val="F01111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3622" y="2916668"/>
            <a:ext cx="314100" cy="377100"/>
          </a:xfrm>
          <a:prstGeom prst="rect">
            <a:avLst/>
          </a:prstGeom>
          <a:noFill/>
          <a:ln cap="flat" cmpd="sng" w="9525">
            <a:solidFill>
              <a:srgbClr val="F01111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0235" y="2751737"/>
            <a:ext cx="470400" cy="470400"/>
          </a:xfrm>
          <a:prstGeom prst="rect">
            <a:avLst/>
          </a:prstGeom>
          <a:noFill/>
          <a:ln cap="flat" cmpd="sng" w="9525">
            <a:solidFill>
              <a:srgbClr val="F01111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59" name="Shape 2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0725" y="2804101"/>
            <a:ext cx="418800" cy="418800"/>
          </a:xfrm>
          <a:prstGeom prst="rect">
            <a:avLst/>
          </a:prstGeom>
          <a:noFill/>
          <a:ln cap="flat" cmpd="sng" w="9525">
            <a:solidFill>
              <a:srgbClr val="F01111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31324" y="2804101"/>
            <a:ext cx="417900" cy="417900"/>
          </a:xfrm>
          <a:prstGeom prst="rect">
            <a:avLst/>
          </a:prstGeom>
          <a:noFill/>
          <a:ln cap="flat" cmpd="sng" w="9525">
            <a:solidFill>
              <a:srgbClr val="F01111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41300" y="2738631"/>
            <a:ext cx="497400" cy="497400"/>
          </a:xfrm>
          <a:prstGeom prst="rect">
            <a:avLst/>
          </a:prstGeom>
          <a:noFill/>
          <a:ln cap="flat" cmpd="sng" w="9525">
            <a:solidFill>
              <a:srgbClr val="F01111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62" name="Shape 262"/>
          <p:cNvSpPr/>
          <p:nvPr/>
        </p:nvSpPr>
        <p:spPr>
          <a:xfrm>
            <a:off x="3068736" y="3496691"/>
            <a:ext cx="366600" cy="105000"/>
          </a:xfrm>
          <a:custGeom>
            <a:pathLst>
              <a:path extrusionOk="0" h="120000" w="120000">
                <a:moveTo>
                  <a:pt x="0" y="29850"/>
                </a:moveTo>
                <a:lnTo>
                  <a:pt x="89935" y="29850"/>
                </a:lnTo>
                <a:lnTo>
                  <a:pt x="89935" y="0"/>
                </a:lnTo>
                <a:lnTo>
                  <a:pt x="119914" y="59701"/>
                </a:lnTo>
                <a:lnTo>
                  <a:pt x="89935" y="119701"/>
                </a:lnTo>
                <a:lnTo>
                  <a:pt x="89935" y="89552"/>
                </a:lnTo>
                <a:lnTo>
                  <a:pt x="0" y="89552"/>
                </a:lnTo>
                <a:lnTo>
                  <a:pt x="0" y="29850"/>
                </a:lnTo>
              </a:path>
            </a:pathLst>
          </a:custGeom>
          <a:solidFill>
            <a:srgbClr val="F01111"/>
          </a:solidFill>
          <a:ln cap="flat" cmpd="sng" w="9525">
            <a:solidFill>
              <a:srgbClr val="F0111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" name="Shape 263"/>
          <p:cNvSpPr/>
          <p:nvPr/>
        </p:nvSpPr>
        <p:spPr>
          <a:xfrm>
            <a:off x="5189529" y="3496691"/>
            <a:ext cx="366600" cy="105000"/>
          </a:xfrm>
          <a:custGeom>
            <a:pathLst>
              <a:path extrusionOk="0" h="120000" w="120000">
                <a:moveTo>
                  <a:pt x="0" y="29850"/>
                </a:moveTo>
                <a:lnTo>
                  <a:pt x="89935" y="29850"/>
                </a:lnTo>
                <a:lnTo>
                  <a:pt x="89935" y="0"/>
                </a:lnTo>
                <a:lnTo>
                  <a:pt x="119914" y="59701"/>
                </a:lnTo>
                <a:lnTo>
                  <a:pt x="89935" y="119701"/>
                </a:lnTo>
                <a:lnTo>
                  <a:pt x="89935" y="89552"/>
                </a:lnTo>
                <a:lnTo>
                  <a:pt x="0" y="89552"/>
                </a:lnTo>
                <a:lnTo>
                  <a:pt x="0" y="29850"/>
                </a:lnTo>
              </a:path>
            </a:pathLst>
          </a:custGeom>
          <a:solidFill>
            <a:srgbClr val="F01111"/>
          </a:solidFill>
          <a:ln cap="flat" cmpd="sng" w="9525">
            <a:solidFill>
              <a:srgbClr val="F0111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" name="Shape 264"/>
          <p:cNvSpPr/>
          <p:nvPr/>
        </p:nvSpPr>
        <p:spPr>
          <a:xfrm>
            <a:off x="6621175" y="3496691"/>
            <a:ext cx="366600" cy="105000"/>
          </a:xfrm>
          <a:custGeom>
            <a:pathLst>
              <a:path extrusionOk="0" h="120000" w="120000">
                <a:moveTo>
                  <a:pt x="0" y="29850"/>
                </a:moveTo>
                <a:lnTo>
                  <a:pt x="89935" y="29850"/>
                </a:lnTo>
                <a:lnTo>
                  <a:pt x="89935" y="0"/>
                </a:lnTo>
                <a:lnTo>
                  <a:pt x="119914" y="59701"/>
                </a:lnTo>
                <a:lnTo>
                  <a:pt x="89935" y="119701"/>
                </a:lnTo>
                <a:lnTo>
                  <a:pt x="89935" y="89552"/>
                </a:lnTo>
                <a:lnTo>
                  <a:pt x="0" y="89552"/>
                </a:lnTo>
                <a:lnTo>
                  <a:pt x="0" y="29850"/>
                </a:lnTo>
              </a:path>
            </a:pathLst>
          </a:custGeom>
          <a:solidFill>
            <a:srgbClr val="F01111"/>
          </a:solidFill>
          <a:ln cap="flat" cmpd="sng" w="9525">
            <a:solidFill>
              <a:srgbClr val="F0111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65" name="Shape 2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65677" y="2843359"/>
            <a:ext cx="366600" cy="366600"/>
          </a:xfrm>
          <a:prstGeom prst="rect">
            <a:avLst/>
          </a:prstGeom>
          <a:noFill/>
          <a:ln cap="flat" cmpd="sng" w="9525">
            <a:solidFill>
              <a:srgbClr val="F01111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66" name="Shape 266"/>
          <p:cNvSpPr txBox="1"/>
          <p:nvPr>
            <p:ph idx="12" type="sldNum"/>
          </p:nvPr>
        </p:nvSpPr>
        <p:spPr>
          <a:xfrm>
            <a:off x="83281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it-IT"/>
              <a:t>‹#›</a:t>
            </a:fld>
          </a:p>
        </p:txBody>
      </p:sp>
      <p:pic>
        <p:nvPicPr>
          <p:cNvPr id="267" name="Shape 26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0553" y="1252062"/>
            <a:ext cx="671700" cy="671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/>
          <p:nvPr/>
        </p:nvSpPr>
        <p:spPr>
          <a:xfrm>
            <a:off x="680428" y="1531937"/>
            <a:ext cx="223800" cy="223799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9" name="Shape 2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0428" y="1531937"/>
            <a:ext cx="223800" cy="22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88353" y="1252050"/>
            <a:ext cx="671700" cy="6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-80971" y="2107837"/>
            <a:ext cx="1746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OPEN THE BOT</a:t>
            </a:r>
          </a:p>
        </p:txBody>
      </p:sp>
      <p:cxnSp>
        <p:nvCxnSpPr>
          <p:cNvPr id="272" name="Shape 272"/>
          <p:cNvCxnSpPr/>
          <p:nvPr/>
        </p:nvCxnSpPr>
        <p:spPr>
          <a:xfrm flipH="1" rot="-5400000">
            <a:off x="616303" y="2776075"/>
            <a:ext cx="1000200" cy="577500"/>
          </a:xfrm>
          <a:prstGeom prst="bentConnector3">
            <a:avLst>
              <a:gd fmla="val 100382" name="adj1"/>
            </a:avLst>
          </a:prstGeom>
          <a:noFill/>
          <a:ln cap="flat" cmpd="sng" w="38100">
            <a:solidFill>
              <a:srgbClr val="F0111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3" name="Shape 273"/>
          <p:cNvSpPr txBox="1"/>
          <p:nvPr/>
        </p:nvSpPr>
        <p:spPr>
          <a:xfrm>
            <a:off x="7450903" y="2107812"/>
            <a:ext cx="1746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ORDER PRINTED</a:t>
            </a:r>
          </a:p>
        </p:txBody>
      </p:sp>
      <p:cxnSp>
        <p:nvCxnSpPr>
          <p:cNvPr id="274" name="Shape 274"/>
          <p:cNvCxnSpPr/>
          <p:nvPr/>
        </p:nvCxnSpPr>
        <p:spPr>
          <a:xfrm rot="5400000">
            <a:off x="7566678" y="2772789"/>
            <a:ext cx="1000200" cy="577500"/>
          </a:xfrm>
          <a:prstGeom prst="bentConnector3">
            <a:avLst>
              <a:gd fmla="val 99424" name="adj1"/>
            </a:avLst>
          </a:prstGeom>
          <a:noFill/>
          <a:ln cap="flat" cmpd="sng" w="38100">
            <a:solidFill>
              <a:srgbClr val="F01111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75" name="Shape 275"/>
          <p:cNvSpPr txBox="1"/>
          <p:nvPr/>
        </p:nvSpPr>
        <p:spPr>
          <a:xfrm>
            <a:off x="2169000" y="4199350"/>
            <a:ext cx="68226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1" lang="it-IT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EASIER, FASTER, BETTER!</a:t>
            </a: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311760" y="292680"/>
            <a:ext cx="8520000" cy="572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it-IT" sz="2800">
                <a:solidFill>
                  <a:srgbClr val="666666"/>
                </a:solidFill>
              </a:rPr>
              <a:t>Pan.da’s Bot in action!</a:t>
            </a:r>
          </a:p>
        </p:txBody>
      </p:sp>
      <p:sp>
        <p:nvSpPr>
          <p:cNvPr id="281" name="Shape 281"/>
          <p:cNvSpPr txBox="1"/>
          <p:nvPr>
            <p:ph idx="12" type="sldNum"/>
          </p:nvPr>
        </p:nvSpPr>
        <p:spPr>
          <a:xfrm>
            <a:off x="83281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-IT"/>
              <a:t>‹#›</a:t>
            </a:fld>
          </a:p>
        </p:txBody>
      </p:sp>
      <p:sp>
        <p:nvSpPr>
          <p:cNvPr descr="Progetto ITS per la Mini Maker Faire 2016. Prova del Pan.da's panini bot di Torino." id="282" name="Shape 282" title="Pan.da's bot in azione!">
            <a:hlinkClick r:id="rId3"/>
          </p:cNvPr>
          <p:cNvSpPr/>
          <p:nvPr/>
        </p:nvSpPr>
        <p:spPr>
          <a:xfrm>
            <a:off x="2286000" y="1201025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2" type="sldNum"/>
          </p:nvPr>
        </p:nvSpPr>
        <p:spPr>
          <a:xfrm>
            <a:off x="83281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-IT"/>
              <a:t>‹#›</a:t>
            </a:fld>
          </a:p>
        </p:txBody>
      </p:sp>
      <p:pic>
        <p:nvPicPr>
          <p:cNvPr descr="20160519_111315.jpg" id="288" name="Shape 288"/>
          <p:cNvPicPr preferRelativeResize="0"/>
          <p:nvPr/>
        </p:nvPicPr>
        <p:blipFill rotWithShape="1">
          <a:blip r:embed="rId3">
            <a:alphaModFix/>
          </a:blip>
          <a:srcRect b="0" l="16585" r="16592" t="0"/>
          <a:stretch/>
        </p:blipFill>
        <p:spPr>
          <a:xfrm>
            <a:off x="618075" y="714175"/>
            <a:ext cx="4690200" cy="39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9" name="Shape 289"/>
          <p:cNvSpPr/>
          <p:nvPr/>
        </p:nvSpPr>
        <p:spPr>
          <a:xfrm>
            <a:off x="71350" y="38925"/>
            <a:ext cx="11805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7963500" y="4495700"/>
            <a:ext cx="11805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5255900" y="674625"/>
            <a:ext cx="3299100" cy="1900500"/>
          </a:xfrm>
          <a:prstGeom prst="wedgeEllipseCallout">
            <a:avLst>
              <a:gd fmla="val -44040" name="adj1"/>
              <a:gd fmla="val 56146" name="adj2"/>
            </a:avLst>
          </a:prstGeom>
          <a:noFill/>
          <a:ln cap="flat" cmpd="sng" w="19050">
            <a:solidFill>
              <a:srgbClr val="F0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it-IT" sz="3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THANK YOU!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/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it-IT" sz="2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The problems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445575" y="2848200"/>
            <a:ext cx="25596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Writing down the orders received via whatsapp.</a:t>
            </a: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8000" y="1656000"/>
            <a:ext cx="936000" cy="936000"/>
          </a:xfrm>
          <a:prstGeom prst="rect">
            <a:avLst/>
          </a:prstGeom>
          <a:noFill/>
          <a:ln cap="flat" cmpd="sng" w="9525">
            <a:solidFill>
              <a:srgbClr val="F01111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47" name="Shape 147"/>
          <p:cNvSpPr txBox="1"/>
          <p:nvPr/>
        </p:nvSpPr>
        <p:spPr>
          <a:xfrm>
            <a:off x="3456000" y="2848200"/>
            <a:ext cx="2314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Orders are possible only until 11.30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6059787" y="2848200"/>
            <a:ext cx="26613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Usually clients forget details in the order and the owner spends time replying to them.</a:t>
            </a: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4000" y="1728000"/>
            <a:ext cx="864000" cy="864000"/>
          </a:xfrm>
          <a:prstGeom prst="rect">
            <a:avLst/>
          </a:prstGeom>
          <a:noFill/>
          <a:ln cap="flat" cmpd="sng" w="9525">
            <a:solidFill>
              <a:srgbClr val="F01111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4000" y="1707119"/>
            <a:ext cx="812880" cy="812880"/>
          </a:xfrm>
          <a:prstGeom prst="rect">
            <a:avLst/>
          </a:prstGeom>
          <a:noFill/>
          <a:ln cap="flat" cmpd="sng" w="9525">
            <a:solidFill>
              <a:srgbClr val="F01111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51" name="Shape 151"/>
          <p:cNvSpPr txBox="1"/>
          <p:nvPr>
            <p:ph idx="12" type="sldNum"/>
          </p:nvPr>
        </p:nvSpPr>
        <p:spPr>
          <a:xfrm>
            <a:off x="83281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-IT"/>
              <a:t>‹#›</a:t>
            </a:fld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it-IT" sz="2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The solutions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479850" y="2884200"/>
            <a:ext cx="20643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Automatic printing of the orders.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635987" y="2872950"/>
            <a:ext cx="1800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No-stop orders.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6100175" y="2884200"/>
            <a:ext cx="23958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Telegram bot which handles the ordering process.</a:t>
            </a: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00" y="1800000"/>
            <a:ext cx="863999" cy="863999"/>
          </a:xfrm>
          <a:prstGeom prst="rect">
            <a:avLst/>
          </a:prstGeom>
          <a:noFill/>
          <a:ln cap="flat" cmpd="sng" w="9525">
            <a:solidFill>
              <a:srgbClr val="F01111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8325" y="1716750"/>
            <a:ext cx="895200" cy="895200"/>
          </a:xfrm>
          <a:prstGeom prst="rect">
            <a:avLst/>
          </a:prstGeom>
          <a:noFill/>
          <a:ln cap="flat" cmpd="sng" w="9525">
            <a:solidFill>
              <a:srgbClr val="F01111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8000" y="1800000"/>
            <a:ext cx="863999" cy="863999"/>
          </a:xfrm>
          <a:prstGeom prst="rect">
            <a:avLst/>
          </a:prstGeom>
          <a:noFill/>
          <a:ln cap="flat" cmpd="sng" w="9525">
            <a:solidFill>
              <a:srgbClr val="F01111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63" name="Shape 163"/>
          <p:cNvSpPr/>
          <p:nvPr/>
        </p:nvSpPr>
        <p:spPr>
          <a:xfrm>
            <a:off x="7128000" y="2160000"/>
            <a:ext cx="288000" cy="28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0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28000" y="2160000"/>
            <a:ext cx="288000" cy="288000"/>
          </a:xfrm>
          <a:prstGeom prst="rect">
            <a:avLst/>
          </a:prstGeom>
          <a:noFill/>
          <a:ln cap="flat" cmpd="sng" w="9525">
            <a:solidFill>
              <a:srgbClr val="F01111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65" name="Shape 165"/>
          <p:cNvSpPr txBox="1"/>
          <p:nvPr>
            <p:ph idx="12" type="sldNum"/>
          </p:nvPr>
        </p:nvSpPr>
        <p:spPr>
          <a:xfrm>
            <a:off x="83281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-IT"/>
              <a:t>‹#›</a:t>
            </a:fld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it-IT" sz="28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Abstract</a:t>
            </a:r>
          </a:p>
        </p:txBody>
      </p:sp>
      <p:sp>
        <p:nvSpPr>
          <p:cNvPr id="171" name="Shape 171"/>
          <p:cNvSpPr/>
          <p:nvPr/>
        </p:nvSpPr>
        <p:spPr>
          <a:xfrm>
            <a:off x="720000" y="1271879"/>
            <a:ext cx="7795080" cy="22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it-IT" sz="3200" u="none" cap="none" strike="noStrike">
                <a:solidFill>
                  <a:srgbClr val="F01111"/>
                </a:solidFill>
                <a:latin typeface="Lato"/>
                <a:ea typeface="Lato"/>
                <a:cs typeface="Lato"/>
                <a:sym typeface="Lato"/>
              </a:rPr>
              <a:t>"</a:t>
            </a:r>
            <a:r>
              <a:rPr b="0" i="0" lang="it-IT" sz="1600" u="none" cap="none" strike="noStrike">
                <a:solidFill>
                  <a:srgbClr val="FF00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-IT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Do you usually waste time asking the clients for the orders? Do they always forget              </a:t>
            </a: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it-IT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    something? Pandaspaninibot is here for you! A simple and quick way to manage  </a:t>
            </a: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it-IT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    orders and make your clients taste a delicious sandwich.</a:t>
            </a:r>
            <a:r>
              <a:rPr lang="it-IT" sz="16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-IT" sz="3200">
                <a:solidFill>
                  <a:srgbClr val="F01111"/>
                </a:solidFill>
                <a:latin typeface="Lato"/>
                <a:ea typeface="Lato"/>
                <a:cs typeface="Lato"/>
                <a:sym typeface="Lato"/>
              </a:rPr>
              <a:t>"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6000" y="2808000"/>
            <a:ext cx="1727999" cy="1727999"/>
          </a:xfrm>
          <a:prstGeom prst="rect">
            <a:avLst/>
          </a:prstGeom>
          <a:noFill/>
          <a:ln cap="flat" cmpd="sng" w="9525">
            <a:solidFill>
              <a:srgbClr val="F01111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73" name="Shape 173"/>
          <p:cNvSpPr txBox="1"/>
          <p:nvPr>
            <p:ph idx="12" type="sldNum"/>
          </p:nvPr>
        </p:nvSpPr>
        <p:spPr>
          <a:xfrm>
            <a:off x="83281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-IT"/>
              <a:t>‹#›</a:t>
            </a:fld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it-IT" sz="2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Project idea</a:t>
            </a:r>
          </a:p>
        </p:txBody>
      </p:sp>
      <p:sp>
        <p:nvSpPr>
          <p:cNvPr id="179" name="Shape 179"/>
          <p:cNvSpPr/>
          <p:nvPr/>
        </p:nvSpPr>
        <p:spPr>
          <a:xfrm>
            <a:off x="720000" y="1271872"/>
            <a:ext cx="7795200" cy="3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The project idea consists in creating a Telegram bot which allows Marco, the shop owner, to automatically manage the online orders, without the need to write down on paper every message and without stopping the service after a certain hour.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The bot interacts with a MKR1000 Arduino board, which is connected to a little thermical printer able to print out an order every time it is confirmed on Telegram.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The printer is placed inside a laser cutted wooden box. It is unique and customized with the Pan.da’s logo, becoming a real decor object.</a:t>
            </a:r>
            <a:b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On the box it is also mounted a LED, which will blink when a new order is received.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83281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-IT"/>
              <a:t>‹#›</a:t>
            </a:fld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/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it-IT" sz="2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Materials</a:t>
            </a:r>
          </a:p>
        </p:txBody>
      </p:sp>
      <p:sp>
        <p:nvSpPr>
          <p:cNvPr id="186" name="Shape 186"/>
          <p:cNvSpPr/>
          <p:nvPr/>
        </p:nvSpPr>
        <p:spPr>
          <a:xfrm>
            <a:off x="612175" y="1117650"/>
            <a:ext cx="31854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buClr>
                <a:srgbClr val="F01111"/>
              </a:buClr>
              <a:buSzPct val="100000"/>
              <a:buFont typeface="Lato"/>
              <a:buChar char="★"/>
            </a:pPr>
            <a:r>
              <a:rPr b="0" i="0" lang="it-IT" sz="1400" u="none" cap="none" strike="noStrike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Mini Thermal Receipt Printer </a:t>
            </a: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buClr>
                <a:srgbClr val="F01111"/>
              </a:buClr>
              <a:buSzPct val="100000"/>
              <a:buFont typeface="Lato"/>
              <a:buChar char="★"/>
            </a:pPr>
            <a:r>
              <a:rPr b="0" i="0" lang="it-IT" sz="1400" u="none" cap="none" strike="noStrike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MKR1000 Arduino board</a:t>
            </a: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buClr>
                <a:srgbClr val="F01111"/>
              </a:buClr>
              <a:buFont typeface="Lato"/>
              <a:buChar char="★"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5 volt power supply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buClr>
                <a:srgbClr val="F01111"/>
              </a:buClr>
              <a:buFont typeface="Lato"/>
              <a:buChar char="★"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Different connectors</a:t>
            </a: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buClr>
                <a:srgbClr val="F01111"/>
              </a:buClr>
              <a:buSzPct val="100000"/>
              <a:buFont typeface="Lato"/>
              <a:buChar char="★"/>
            </a:pPr>
            <a:r>
              <a:rPr b="0" i="0" lang="it-IT" sz="1400" u="none" cap="none" strike="noStrike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Breadbaord</a:t>
            </a: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buClr>
                <a:srgbClr val="F01111"/>
              </a:buClr>
              <a:buSzPct val="100000"/>
              <a:buFont typeface="Lato"/>
              <a:buChar char="★"/>
            </a:pPr>
            <a:r>
              <a:rPr b="0" i="0" lang="it-IT" sz="1400" u="none" cap="none" strike="noStrike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1x </a:t>
            </a: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LED</a:t>
            </a: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buClr>
                <a:srgbClr val="F01111"/>
              </a:buClr>
              <a:buFont typeface="Lato"/>
              <a:buChar char="★"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Original laser cutted case</a:t>
            </a:r>
          </a:p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83281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-IT"/>
              <a:t>‹#›</a:t>
            </a:fld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420" y="1202699"/>
            <a:ext cx="4873452" cy="33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60" y="292680"/>
            <a:ext cx="8520000" cy="572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it-IT" sz="2800">
                <a:solidFill>
                  <a:srgbClr val="666666"/>
                </a:solidFill>
              </a:rPr>
              <a:t>The case</a:t>
            </a:r>
          </a:p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83281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-IT"/>
              <a:t>‹#›</a:t>
            </a:fld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0" l="10413" r="11813" t="0"/>
          <a:stretch/>
        </p:blipFill>
        <p:spPr>
          <a:xfrm>
            <a:off x="4963824" y="1665737"/>
            <a:ext cx="3418179" cy="29192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glio case.PNG"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99" y="1500899"/>
            <a:ext cx="2991674" cy="32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719959" y="1117525"/>
            <a:ext cx="7662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lang="it-IT" sz="1200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We created the case laser cutting a 4mm plywood.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it-IT" sz="28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Minimu</a:t>
            </a:r>
            <a:r>
              <a:rPr b="1" lang="it-IT" sz="2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i="0" lang="it-IT" sz="28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Viable Product</a:t>
            </a:r>
          </a:p>
        </p:txBody>
      </p:sp>
      <p:sp>
        <p:nvSpPr>
          <p:cNvPr id="203" name="Shape 203"/>
          <p:cNvSpPr/>
          <p:nvPr/>
        </p:nvSpPr>
        <p:spPr>
          <a:xfrm>
            <a:off x="720000" y="1631879"/>
            <a:ext cx="4824000" cy="29761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Our</a:t>
            </a:r>
            <a:r>
              <a:rPr b="0" i="0" lang="it-IT" sz="1400" u="none" cap="none" strike="noStrike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it-IT" sz="1400" u="none" cap="none" strike="noStrike">
                <a:solidFill>
                  <a:srgbClr val="F0111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it-IT">
                <a:solidFill>
                  <a:srgbClr val="F01111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b="0" i="0" lang="it-IT" sz="1400" u="none" cap="none" strike="noStrike">
                <a:solidFill>
                  <a:srgbClr val="F01111"/>
                </a:solidFill>
                <a:latin typeface="Lato"/>
                <a:ea typeface="Lato"/>
                <a:cs typeface="Lato"/>
                <a:sym typeface="Lato"/>
              </a:rPr>
              <a:t>P </a:t>
            </a: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is a Telegram bot, able to manage a sandwich order and print it out by a thermal printer with a formatted output.</a:t>
            </a:r>
            <a:r>
              <a:rPr b="0" i="0" lang="it-IT" sz="1400" u="none" cap="none" strike="noStrike">
                <a:solidFill>
                  <a:srgbClr val="F01111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The printer is placed inside a 4mm plywood case, with the Pan.da’s logo engraved on the front side.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A notification green led is mounted on the top.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8839" y="984479"/>
            <a:ext cx="2027100" cy="38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6262919" y="4036200"/>
            <a:ext cx="1701299" cy="360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83281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-IT"/>
              <a:t>‹#›</a:t>
            </a:fld>
          </a:p>
        </p:txBody>
      </p:sp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337" y="1284809"/>
            <a:ext cx="1710124" cy="3069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/>
        </p:nvSpPr>
        <p:spPr>
          <a:xfrm>
            <a:off x="311760" y="292680"/>
            <a:ext cx="8520119" cy="57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it-IT" sz="28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About Pan.da’s</a:t>
            </a:r>
          </a:p>
        </p:txBody>
      </p:sp>
      <p:sp>
        <p:nvSpPr>
          <p:cNvPr id="213" name="Shape 213"/>
          <p:cNvSpPr/>
          <p:nvPr/>
        </p:nvSpPr>
        <p:spPr>
          <a:xfrm>
            <a:off x="216000" y="1296000"/>
            <a:ext cx="3455999" cy="55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457200" lvl="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lang="it-IT" sz="1600">
                <a:solidFill>
                  <a:srgbClr val="FF0066"/>
                </a:solidFill>
                <a:latin typeface="Lato"/>
                <a:ea typeface="Lato"/>
                <a:cs typeface="Lato"/>
                <a:sym typeface="Lato"/>
              </a:rPr>
              <a:t>65 </a:t>
            </a:r>
            <a:r>
              <a:rPr b="1"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INGREDIENTS EVERY DAY</a:t>
            </a:r>
          </a:p>
          <a:p>
            <a:pPr lvl="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766439" y="1717200"/>
            <a:ext cx="3121559" cy="152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to choose from to create your customized sandwich, 10 special Pan.da’s sauces to combine and only in the shop: 5 more extra ingredients of the week.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5004000" y="3818519"/>
            <a:ext cx="2916000" cy="100547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i="0" lang="it-IT" sz="14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C.so Svizzera 149/C - Torino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0" i="0" lang="it-IT" sz="14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C.so Inghilterra 43 - Torino</a:t>
            </a:r>
          </a:p>
        </p:txBody>
      </p:sp>
      <p:sp>
        <p:nvSpPr>
          <p:cNvPr id="216" name="Shape 216"/>
          <p:cNvSpPr/>
          <p:nvPr/>
        </p:nvSpPr>
        <p:spPr>
          <a:xfrm>
            <a:off x="3559125" y="3401342"/>
            <a:ext cx="3456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457200" lvl="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it-IT" sz="1600" u="none" cap="none" strike="noStrike">
                <a:solidFill>
                  <a:srgbClr val="FF0066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i="0" lang="it-IT" sz="1400" u="none" cap="none" strike="noStrike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SHOPS</a:t>
            </a:r>
          </a:p>
          <a:p>
            <a:pPr lvl="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it-IT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id="217" name="Shape 217"/>
          <p:cNvSpPr/>
          <p:nvPr/>
        </p:nvSpPr>
        <p:spPr>
          <a:xfrm>
            <a:off x="4428000" y="1296000"/>
            <a:ext cx="3744000" cy="55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457200" lvl="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lang="it-IT" sz="1600">
                <a:solidFill>
                  <a:srgbClr val="FF0066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b="1"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REATER AFFLUENCE MOMENT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4968000" y="1728000"/>
            <a:ext cx="3095999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808080"/>
                </a:solidFill>
              </a:rPr>
              <a:t>the “hottest” moment is between 12:30 and 14:30, in fact, after 11:30 they can’t afford to receive any new orders through Whatsapp.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720000" y="3818519"/>
            <a:ext cx="3167999" cy="100547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808080"/>
                </a:solidFill>
              </a:rPr>
              <a:t>IT students, professionals,</a:t>
            </a:r>
            <a:br>
              <a:rPr lang="it-IT">
                <a:solidFill>
                  <a:srgbClr val="808080"/>
                </a:solidFill>
              </a:rPr>
            </a:br>
            <a:r>
              <a:rPr lang="it-IT">
                <a:solidFill>
                  <a:srgbClr val="808080"/>
                </a:solidFill>
              </a:rPr>
              <a:t>hospital workers.</a:t>
            </a:r>
          </a:p>
        </p:txBody>
      </p:sp>
      <p:sp>
        <p:nvSpPr>
          <p:cNvPr id="220" name="Shape 220"/>
          <p:cNvSpPr/>
          <p:nvPr/>
        </p:nvSpPr>
        <p:spPr>
          <a:xfrm>
            <a:off x="-270500" y="3401344"/>
            <a:ext cx="3456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457200" lvl="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lang="it-IT" sz="1600">
                <a:solidFill>
                  <a:srgbClr val="FF0066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b="1" lang="it-IT">
                <a:solidFill>
                  <a:srgbClr val="808080"/>
                </a:solidFill>
                <a:latin typeface="Lato"/>
                <a:ea typeface="Lato"/>
                <a:cs typeface="Lato"/>
                <a:sym typeface="Lato"/>
              </a:rPr>
              <a:t>VERAGE CLIENTS</a:t>
            </a:r>
          </a:p>
          <a:p>
            <a:pPr lvl="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it-IT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83281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-IT"/>
              <a:t>‹#›</a:t>
            </a:fld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